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1" r:id="rId4"/>
    <p:sldId id="292" r:id="rId5"/>
    <p:sldId id="293" r:id="rId6"/>
    <p:sldId id="294" r:id="rId7"/>
    <p:sldId id="304" r:id="rId8"/>
    <p:sldId id="295" r:id="rId9"/>
    <p:sldId id="296" r:id="rId10"/>
    <p:sldId id="297" r:id="rId11"/>
    <p:sldId id="306" r:id="rId12"/>
    <p:sldId id="308" r:id="rId13"/>
    <p:sldId id="305" r:id="rId14"/>
    <p:sldId id="307" r:id="rId15"/>
    <p:sldId id="298" r:id="rId16"/>
    <p:sldId id="299" r:id="rId17"/>
    <p:sldId id="300" r:id="rId18"/>
    <p:sldId id="309" r:id="rId19"/>
    <p:sldId id="302" r:id="rId20"/>
    <p:sldId id="303" r:id="rId21"/>
    <p:sldId id="310" r:id="rId22"/>
    <p:sldId id="317" r:id="rId23"/>
    <p:sldId id="311" r:id="rId24"/>
    <p:sldId id="319" r:id="rId25"/>
    <p:sldId id="321" r:id="rId26"/>
    <p:sldId id="322" r:id="rId27"/>
    <p:sldId id="312" r:id="rId28"/>
    <p:sldId id="329" r:id="rId29"/>
    <p:sldId id="330" r:id="rId30"/>
    <p:sldId id="316" r:id="rId31"/>
    <p:sldId id="331" r:id="rId32"/>
    <p:sldId id="333" r:id="rId33"/>
    <p:sldId id="334" r:id="rId34"/>
    <p:sldId id="336" r:id="rId35"/>
    <p:sldId id="337" r:id="rId36"/>
    <p:sldId id="339" r:id="rId37"/>
    <p:sldId id="340" r:id="rId38"/>
    <p:sldId id="341" r:id="rId39"/>
    <p:sldId id="342" r:id="rId40"/>
    <p:sldId id="343" r:id="rId41"/>
    <p:sldId id="345" r:id="rId42"/>
    <p:sldId id="346" r:id="rId43"/>
    <p:sldId id="347" r:id="rId44"/>
    <p:sldId id="348" r:id="rId45"/>
    <p:sldId id="349" r:id="rId46"/>
    <p:sldId id="350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9" autoAdjust="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98053-3081-4E5C-A5F8-AFB5BACD981A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A4BAD-502D-4E32-99D2-E90F48ADE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84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A4BAD-502D-4E32-99D2-E90F48ADE48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64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612" y="626363"/>
            <a:ext cx="1493520" cy="127406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1905" y="4937759"/>
            <a:ext cx="2450947" cy="11460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1992" y="2229993"/>
            <a:ext cx="8748014" cy="1040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hyperlink" Target="https://www.geeksforgeeks.org/c-float-and-double/" TargetMode="Externa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7" Type="http://schemas.openxmlformats.org/officeDocument/2006/relationships/image" Target="../media/image136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jpg"/><Relationship Id="rId7" Type="http://schemas.openxmlformats.org/officeDocument/2006/relationships/image" Target="../media/image151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jpg"/><Relationship Id="rId5" Type="http://schemas.openxmlformats.org/officeDocument/2006/relationships/image" Target="../media/image149.jpg"/><Relationship Id="rId4" Type="http://schemas.openxmlformats.org/officeDocument/2006/relationships/image" Target="../media/image1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1992" y="2229993"/>
            <a:ext cx="8748014" cy="10676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720725">
              <a:lnSpc>
                <a:spcPct val="100000"/>
              </a:lnSpc>
              <a:spcBef>
                <a:spcPts val="1105"/>
              </a:spcBef>
              <a:tabLst>
                <a:tab pos="8734425" algn="l"/>
              </a:tabLst>
            </a:pPr>
            <a:r>
              <a:rPr spc="-5" dirty="0"/>
              <a:t>Module</a:t>
            </a:r>
            <a:r>
              <a:rPr spc="-35" dirty="0"/>
              <a:t> </a:t>
            </a:r>
            <a:r>
              <a:rPr lang="en-US" dirty="0"/>
              <a:t>1</a:t>
            </a:r>
            <a:r>
              <a:rPr dirty="0"/>
              <a:t>	</a:t>
            </a:r>
          </a:p>
          <a:p>
            <a:pPr marL="4187825">
              <a:lnSpc>
                <a:spcPct val="100000"/>
              </a:lnSpc>
              <a:spcBef>
                <a:spcPts val="505"/>
              </a:spcBef>
            </a:pPr>
            <a:r>
              <a:rPr sz="2000" u="none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sz="2000" u="none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C</a:t>
            </a:r>
            <a:r>
              <a:rPr sz="2000" u="none" spc="-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u="none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1BEIT105/205</a:t>
            </a:r>
            <a:r>
              <a:rPr sz="2000" u="none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Sir M Visvesvaraya Institute of Technology (Sir MVI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09600"/>
            <a:ext cx="1905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a Programmer's 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5715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programming language is used to create system software.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language is a system programming language because it can be used to do low-level programming (for example driver and kernel).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generally used to create hardware devices, OS, drivers, kernels, etc. For example, Linux kernel is written in C.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35814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IN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Compilers Vs. Interpreters,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34" y="284946"/>
            <a:ext cx="5724525" cy="413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670465"/>
            <a:ext cx="91821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228600"/>
            <a:ext cx="3930396" cy="6409944"/>
          </a:xfrm>
          <a:prstGeom prst="rect">
            <a:avLst/>
          </a:prstGeom>
        </p:spPr>
      </p:pic>
      <p:pic>
        <p:nvPicPr>
          <p:cNvPr id="3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447800"/>
            <a:ext cx="7579282" cy="1828801"/>
          </a:xfrm>
          <a:prstGeom prst="rect">
            <a:avLst/>
          </a:prstGeom>
        </p:spPr>
      </p:pic>
      <p:pic>
        <p:nvPicPr>
          <p:cNvPr id="4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" y="3733800"/>
            <a:ext cx="6243409" cy="401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3442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Form of a C 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8261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08" y="143678"/>
            <a:ext cx="11099292" cy="65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5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91000"/>
            <a:ext cx="84582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9753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0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228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IN" dirty="0">
                <a:solidFill>
                  <a:srgbClr val="000000"/>
                </a:solidFill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Library and Linking 	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874931"/>
            <a:ext cx="5562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 programming, libraries and linking are fundamental concepts for code organization, reusability, and program execution.</a:t>
            </a: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in C: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are collections of pre-compiled code (functions, variables, etc.) that can be linked with your program to provide common functionalities without requiring you to write the code yourself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(.a on Linux, .lib on Windows):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libraries are linked directly into the executable during the compilation process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Dynamic/Shared Libraries (.so on Linux, .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Windows):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libraries are linked at runtime, meaning the library code is loaded into memory when the program executes.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846" y="3886200"/>
            <a:ext cx="56607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Linking in C: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Linking is the final stage of the compilation process where the compiled object files (your code and any object files from libraries) are combined to create a single executable program. The linker resolves references to functions and variables that are defined in other modules or libraries.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Linking: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linker copies the necessary code from static libraries directly into the executable.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Linking: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linker includes references to dynamic libraries in the executable. The actual linking (loading of the library code) happens at runtime when the program starts.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446" y="228600"/>
            <a:ext cx="5562600" cy="3095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505201"/>
            <a:ext cx="5562600" cy="30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3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23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577417"/>
            <a:ext cx="1097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compilation in C programming refers to the practice of compiling individual source code files (or "compilation units") independently and then linking them together to create a single executable program.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38402"/>
            <a:ext cx="1150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 of Separate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(.c): Contain the implementation (function definitions, variables, logic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(.h): Contain the declarations (function prototypes, type definitions, constants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(.o): Result from compiling .c files, without linking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Created by linking all object files together.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514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IN" dirty="0">
                <a:solidFill>
                  <a:srgbClr val="000000"/>
                </a:solidFill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Compiling a C </a:t>
            </a:r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  <a:r>
              <a:rPr lang="en-IN" dirty="0">
                <a:solidFill>
                  <a:srgbClr val="000000"/>
                </a:solidFill>
              </a:rPr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5" y="2133600"/>
            <a:ext cx="5286375" cy="464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2" y="3160931"/>
            <a:ext cx="657092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5240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C's Memory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6096851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524000"/>
            <a:ext cx="533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304800"/>
            <a:ext cx="143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Expressions: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5853" y="304800"/>
            <a:ext cx="231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Data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10210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098" y="290575"/>
            <a:ext cx="56400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Integer</a:t>
            </a:r>
            <a:r>
              <a:rPr sz="1600" b="1" spc="-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Type:</a:t>
            </a:r>
            <a:r>
              <a:rPr sz="1600" b="1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integer</a:t>
            </a:r>
            <a:r>
              <a:rPr sz="1600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datatype</a:t>
            </a:r>
            <a:r>
              <a:rPr sz="1600" spc="-1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00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integer</a:t>
            </a:r>
            <a:r>
              <a:rPr sz="1600" spc="36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numbers(any</a:t>
            </a:r>
            <a:r>
              <a:rPr sz="1600" spc="37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1600" spc="3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including</a:t>
            </a:r>
            <a:r>
              <a:rPr sz="1600" spc="3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positive,</a:t>
            </a:r>
            <a:r>
              <a:rPr sz="1600" spc="37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negative</a:t>
            </a:r>
            <a:r>
              <a:rPr sz="1600" spc="38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zero</a:t>
            </a:r>
            <a:r>
              <a:rPr sz="1600" spc="29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1600" spc="29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decimal</a:t>
            </a:r>
            <a:r>
              <a:rPr sz="1600" spc="3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part).</a:t>
            </a:r>
            <a:r>
              <a:rPr sz="1600" spc="3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Octal</a:t>
            </a:r>
            <a:r>
              <a:rPr sz="1600" spc="3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values,</a:t>
            </a:r>
            <a:r>
              <a:rPr sz="1600" spc="30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hexadecimal</a:t>
            </a:r>
            <a:r>
              <a:rPr sz="1600" spc="3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values,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600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decimal</a:t>
            </a:r>
            <a:r>
              <a:rPr sz="1600" spc="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1600" spc="-1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600" spc="-3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1600" spc="-1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992" y="1341119"/>
            <a:ext cx="5598973" cy="4187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679" y="1933575"/>
            <a:ext cx="3826307" cy="14954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45" y="4869105"/>
            <a:ext cx="6019338" cy="12488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50889" y="206705"/>
            <a:ext cx="5547360" cy="1001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Float</a:t>
            </a:r>
            <a:r>
              <a:rPr sz="1600" b="1" spc="7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Type:</a:t>
            </a:r>
            <a:r>
              <a:rPr sz="1600" b="1" spc="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00" spc="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programming</a:t>
            </a:r>
            <a:r>
              <a:rPr sz="1600" spc="9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float</a:t>
            </a:r>
            <a:r>
              <a:rPr sz="1600" u="sng" spc="8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data</a:t>
            </a:r>
            <a:r>
              <a:rPr sz="1600" u="sng" spc="9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type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7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600" spc="8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600" spc="15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floating-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600" spc="1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values.</a:t>
            </a:r>
            <a:r>
              <a:rPr sz="1600" spc="1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Float</a:t>
            </a:r>
            <a:r>
              <a:rPr sz="1600" spc="16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16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00" spc="1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15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600" spc="15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spc="15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600" spc="16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decimal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600" spc="34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exponential</a:t>
            </a:r>
            <a:r>
              <a:rPr sz="1600" spc="3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values.</a:t>
            </a:r>
            <a:r>
              <a:rPr sz="1600" spc="3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600" spc="3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34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600" spc="3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spc="33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600" spc="3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decimal</a:t>
            </a:r>
            <a:r>
              <a:rPr sz="1600" spc="35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numbers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(numbers</a:t>
            </a:r>
            <a:r>
              <a:rPr sz="1600" spc="-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600" spc="-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floating</a:t>
            </a:r>
            <a:r>
              <a:rPr sz="1600" spc="-4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600" spc="-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values)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1533" y="1362455"/>
            <a:ext cx="5575264" cy="9232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9467" y="3866358"/>
            <a:ext cx="5285633" cy="9327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739" y="2593974"/>
            <a:ext cx="12034520" cy="2738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72885" indent="-28829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6572250" algn="l"/>
              </a:tabLst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Type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6284595" marR="5080" algn="just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Double</a:t>
            </a:r>
            <a:r>
              <a:rPr sz="1600" u="sng" spc="114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data</a:t>
            </a:r>
            <a:r>
              <a:rPr sz="1600" u="sng" spc="13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type</a:t>
            </a:r>
            <a:r>
              <a:rPr sz="16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6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6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6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decimal</a:t>
            </a:r>
            <a:r>
              <a:rPr sz="16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numbers</a:t>
            </a:r>
            <a:r>
              <a:rPr sz="16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(numbers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6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floating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point</a:t>
            </a:r>
            <a:r>
              <a:rPr sz="16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values)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sz="16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precision.</a:t>
            </a:r>
            <a:r>
              <a:rPr sz="16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6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16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define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numeric values</a:t>
            </a:r>
            <a:r>
              <a:rPr sz="1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1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hold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numbers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1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decimal</a:t>
            </a:r>
            <a:r>
              <a:rPr sz="1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1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C.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299085" marR="6103620" indent="-287020" algn="just">
              <a:lnSpc>
                <a:spcPct val="99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Character</a:t>
            </a:r>
            <a:r>
              <a:rPr sz="1600" b="1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Type:</a:t>
            </a:r>
            <a:r>
              <a:rPr sz="1600" b="1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Character</a:t>
            </a:r>
            <a:r>
              <a:rPr sz="1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16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1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16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variable</a:t>
            </a:r>
            <a:r>
              <a:rPr sz="1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1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1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1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character.</a:t>
            </a:r>
            <a:r>
              <a:rPr sz="1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1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character</a:t>
            </a:r>
            <a:r>
              <a:rPr sz="1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byte.</a:t>
            </a:r>
            <a:r>
              <a:rPr sz="1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1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basic</a:t>
            </a:r>
            <a:r>
              <a:rPr sz="1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1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latin typeface="Times New Roman" panose="02020603050405020304"/>
                <a:cs typeface="Times New Roman" panose="02020603050405020304"/>
              </a:rPr>
              <a:t>C.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95"/>
              </a:spcBef>
              <a:buFont typeface="Arial MT"/>
              <a:buChar char="•"/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6572885" lvl="1" indent="-288290" algn="just">
              <a:lnSpc>
                <a:spcPct val="100000"/>
              </a:lnSpc>
              <a:buFont typeface="Arial MT"/>
              <a:buChar char="•"/>
              <a:tabLst>
                <a:tab pos="6572250" algn="l"/>
              </a:tabLst>
            </a:pPr>
            <a:r>
              <a:rPr sz="1600" b="1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1600" b="1" spc="-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600" b="1" spc="-6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Type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95288" y="5468873"/>
            <a:ext cx="5515717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278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the Basic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80347"/>
            <a:ext cx="8991600" cy="2162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95600"/>
            <a:ext cx="9372600" cy="35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0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11734800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46738"/>
            <a:ext cx="11734800" cy="2735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57912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2" y="3733800"/>
            <a:ext cx="6658904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04800"/>
            <a:ext cx="546148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28600"/>
            <a:ext cx="1841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9144000" cy="2962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88981"/>
            <a:ext cx="9372600" cy="113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410200"/>
            <a:ext cx="6011177" cy="804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5410200"/>
            <a:ext cx="561459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1621536"/>
            <a:ext cx="5806439" cy="15438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596" y="4056888"/>
            <a:ext cx="5786807" cy="17880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5501" y="208406"/>
            <a:ext cx="1561381" cy="190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5017" y="664463"/>
            <a:ext cx="6078165" cy="1371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6459" y="2468879"/>
            <a:ext cx="6001980" cy="11239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75982" y="4008120"/>
            <a:ext cx="2513865" cy="190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01548" y="4826508"/>
            <a:ext cx="5973824" cy="1762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277395"/>
            <a:ext cx="122540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0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52400"/>
            <a:ext cx="2059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 C Scopes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85800"/>
            <a:ext cx="10820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4608975" cy="237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6169687" cy="2438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838200"/>
            <a:ext cx="5419814" cy="4304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5486400"/>
            <a:ext cx="3542083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24" y="365759"/>
            <a:ext cx="1456944" cy="2468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704" y="762000"/>
            <a:ext cx="10902696" cy="11856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175" y="2148839"/>
            <a:ext cx="3770376" cy="20878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263" y="4614671"/>
            <a:ext cx="1456944" cy="2072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911" y="5007864"/>
            <a:ext cx="10152888" cy="147218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114800" y="2225039"/>
            <a:ext cx="7915275" cy="856615"/>
            <a:chOff x="4114800" y="2225039"/>
            <a:chExt cx="7915275" cy="856615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00" y="2225039"/>
              <a:ext cx="7914704" cy="609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047" y="2785871"/>
              <a:ext cx="3788663" cy="2956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000" y="3377184"/>
            <a:ext cx="7848600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7555992" cy="4343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1000" y="990600"/>
            <a:ext cx="3343655" cy="1371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4800600"/>
            <a:ext cx="121920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5257798"/>
            <a:ext cx="11049000" cy="15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62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171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Qualifiers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5943600" cy="525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066800"/>
            <a:ext cx="562409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57225"/>
            <a:ext cx="1068641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C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Storage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Classes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are</a:t>
            </a:r>
            <a:r>
              <a:rPr sz="1800" spc="-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used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to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describe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features</a:t>
            </a:r>
            <a:r>
              <a:rPr sz="1800" spc="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</a:t>
            </a:r>
            <a:r>
              <a:rPr sz="1800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variable/function.</a:t>
            </a:r>
            <a:r>
              <a:rPr sz="1800" spc="-6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These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features</a:t>
            </a:r>
            <a:r>
              <a:rPr sz="1800" spc="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basically</a:t>
            </a:r>
            <a:r>
              <a:rPr sz="1800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include</a:t>
            </a:r>
            <a:r>
              <a:rPr sz="1800" spc="-5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scope,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visibility,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lifetime</a:t>
            </a:r>
            <a:r>
              <a:rPr sz="1800" spc="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which</a:t>
            </a:r>
            <a:r>
              <a:rPr sz="1800" spc="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help</a:t>
            </a:r>
            <a:r>
              <a:rPr sz="1800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us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to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trace</a:t>
            </a:r>
            <a:r>
              <a:rPr sz="1800" spc="-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existence</a:t>
            </a:r>
            <a:r>
              <a:rPr sz="1800" spc="-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particular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variable during</a:t>
            </a:r>
            <a:r>
              <a:rPr sz="1800" spc="-8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runtime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program.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91" y="124968"/>
            <a:ext cx="2350008" cy="2560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55" y="1331975"/>
            <a:ext cx="11058144" cy="316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368" y="4724400"/>
            <a:ext cx="113812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1" y="228600"/>
            <a:ext cx="9970008" cy="17343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776" y="2295144"/>
            <a:ext cx="10174224" cy="19202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255" y="4535423"/>
            <a:ext cx="1090574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0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286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computers: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830231"/>
            <a:ext cx="1150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computer is an electronic machine that processes raw data to give information as output</a:t>
            </a:r>
            <a:r>
              <a:rPr lang="en-GB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 electronic device that accepts data as input, and transforms it under the influence of a set of special instructions called Programs, to produce the desired </a:t>
            </a:r>
            <a:r>
              <a:rPr lang="en-GB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haracteristics of Computer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63918"/>
            <a:ext cx="100584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59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192023"/>
            <a:ext cx="11024616" cy="1453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2057400"/>
            <a:ext cx="2439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Initializations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90800"/>
            <a:ext cx="67056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62200"/>
            <a:ext cx="4572376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210" y="457200"/>
            <a:ext cx="50520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Constants:</a:t>
            </a:r>
            <a:r>
              <a:rPr sz="1600" b="1" spc="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600" spc="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600" spc="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00" spc="6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variable</a:t>
            </a:r>
            <a:r>
              <a:rPr sz="1600" spc="5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1600" spc="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1600" spc="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1600" spc="7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modified</a:t>
            </a:r>
            <a:r>
              <a:rPr sz="1600" spc="6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once</a:t>
            </a:r>
            <a:r>
              <a:rPr sz="1600" spc="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1600" spc="6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declared</a:t>
            </a:r>
            <a:r>
              <a:rPr sz="1600" spc="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3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program.</a:t>
            </a:r>
            <a:r>
              <a:rPr sz="1600" spc="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1600" spc="4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1600" spc="3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1600" spc="4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1600" spc="3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1600" spc="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1600" spc="5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1600" spc="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600" spc="-3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constant</a:t>
            </a:r>
            <a:r>
              <a:rPr sz="1600" spc="-2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variables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1600" spc="-35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1600" spc="-2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10" dirty="0">
                <a:solidFill>
                  <a:srgbClr val="273139"/>
                </a:solidFill>
                <a:latin typeface="Times New Roman" panose="02020603050405020304"/>
                <a:cs typeface="Times New Roman" panose="02020603050405020304"/>
              </a:rPr>
              <a:t>defined.</a:t>
            </a:r>
            <a:endParaRPr sz="1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10" y="1962302"/>
            <a:ext cx="1590675" cy="1898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1" y="2533622"/>
            <a:ext cx="5170370" cy="36385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061" y="131857"/>
            <a:ext cx="6372817" cy="12195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0434" y="1504062"/>
            <a:ext cx="6356822" cy="6480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09061" y="2385691"/>
            <a:ext cx="6312381" cy="6392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0434" y="3107276"/>
            <a:ext cx="4089365" cy="1693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2930" y="3449351"/>
            <a:ext cx="6265077" cy="134140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13970" y="5562600"/>
            <a:ext cx="5976259" cy="7392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3970" y="5152228"/>
            <a:ext cx="1209331" cy="1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1" y="307847"/>
            <a:ext cx="3048000" cy="3139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" y="762000"/>
            <a:ext cx="10637520" cy="8839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439" y="2026920"/>
            <a:ext cx="2956560" cy="24109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67580" y="2735656"/>
            <a:ext cx="7631430" cy="183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Times New Roman"/>
                <a:cs typeface="Times New Roman"/>
              </a:rPr>
              <a:t>C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operators</a:t>
            </a:r>
            <a:r>
              <a:rPr sz="1600" b="1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9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features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which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has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symbols</a:t>
            </a:r>
            <a:r>
              <a:rPr sz="1600" spc="20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used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perform </a:t>
            </a:r>
            <a:r>
              <a:rPr sz="1600" dirty="0">
                <a:latin typeface="Times New Roman"/>
                <a:cs typeface="Times New Roman"/>
              </a:rPr>
              <a:t>mathematical,</a:t>
            </a:r>
            <a:r>
              <a:rPr sz="1600" spc="37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relational,</a:t>
            </a:r>
            <a:r>
              <a:rPr sz="1600" spc="38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bitwise,</a:t>
            </a:r>
            <a:r>
              <a:rPr sz="1600" spc="39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conditional,</a:t>
            </a:r>
            <a:r>
              <a:rPr sz="1600" spc="38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37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logical</a:t>
            </a:r>
            <a:r>
              <a:rPr sz="1600" spc="36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manipulations.</a:t>
            </a:r>
            <a:r>
              <a:rPr sz="1600" spc="41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405" dirty="0">
                <a:latin typeface="Times New Roman"/>
                <a:cs typeface="Times New Roman"/>
              </a:rPr>
              <a:t>  </a:t>
            </a:r>
            <a:r>
              <a:rPr sz="1600" spc="-50" dirty="0">
                <a:latin typeface="Times New Roman"/>
                <a:cs typeface="Times New Roman"/>
              </a:rPr>
              <a:t>C </a:t>
            </a:r>
            <a:r>
              <a:rPr sz="1600" dirty="0">
                <a:latin typeface="Times New Roman"/>
                <a:cs typeface="Times New Roman"/>
              </a:rPr>
              <a:t>programming</a:t>
            </a:r>
            <a:r>
              <a:rPr sz="1600" spc="4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language</a:t>
            </a:r>
            <a:r>
              <a:rPr sz="1600" spc="4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has</a:t>
            </a:r>
            <a:r>
              <a:rPr sz="1600" spc="4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48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lot</a:t>
            </a:r>
            <a:r>
              <a:rPr sz="1600" spc="5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4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built-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operators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perform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various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tasks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need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program.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1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computer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programming,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operand</a:t>
            </a:r>
            <a:r>
              <a:rPr sz="1600" b="1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any</a:t>
            </a:r>
            <a:r>
              <a:rPr sz="1600" spc="1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object</a:t>
            </a:r>
            <a:r>
              <a:rPr sz="1600" spc="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capable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being</a:t>
            </a:r>
            <a:r>
              <a:rPr sz="1600" spc="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manipulated.</a:t>
            </a:r>
            <a:r>
              <a:rPr sz="1600" spc="14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For</a:t>
            </a:r>
            <a:endParaRPr sz="16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example,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"1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+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2"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"1"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"2"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operands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plus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symbol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operator.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580" y="4931791"/>
            <a:ext cx="187896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66725" algn="l"/>
                <a:tab pos="1588770" algn="l"/>
              </a:tabLst>
            </a:pPr>
            <a:r>
              <a:rPr sz="1600" spc="-25" dirty="0">
                <a:latin typeface="Times New Roman"/>
                <a:cs typeface="Times New Roman"/>
              </a:rPr>
              <a:t>An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b="1" spc="-10" dirty="0">
                <a:latin typeface="Times New Roman"/>
                <a:cs typeface="Times New Roman"/>
              </a:rPr>
              <a:t>expression</a:t>
            </a:r>
            <a:r>
              <a:rPr sz="1600" b="1" dirty="0">
                <a:latin typeface="Times New Roman"/>
                <a:cs typeface="Times New Roman"/>
              </a:rPr>
              <a:t>	</a:t>
            </a:r>
            <a:r>
              <a:rPr sz="1600" spc="-2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one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more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operators.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2359" y="4931791"/>
            <a:ext cx="57181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7975" algn="l"/>
                <a:tab pos="1533525" algn="l"/>
                <a:tab pos="1905635" algn="l"/>
                <a:tab pos="2865755" algn="l"/>
                <a:tab pos="3366135" algn="l"/>
              </a:tabLst>
            </a:pPr>
            <a:r>
              <a:rPr sz="1600" spc="-50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combination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25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constants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2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	variables</a:t>
            </a:r>
            <a:r>
              <a:rPr sz="1600" spc="2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interconnected</a:t>
            </a:r>
            <a:r>
              <a:rPr sz="1600" spc="3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by</a:t>
            </a:r>
            <a:endParaRPr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1290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256031"/>
            <a:ext cx="2590420" cy="3169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59" y="725423"/>
            <a:ext cx="4376928" cy="7711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215" y="1600200"/>
            <a:ext cx="5196840" cy="16855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" y="3843528"/>
            <a:ext cx="5783342" cy="2438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14288" y="978407"/>
            <a:ext cx="4773167" cy="45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1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79" y="262127"/>
            <a:ext cx="5007864" cy="2286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85928"/>
            <a:ext cx="5913120" cy="2438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424" y="3090672"/>
            <a:ext cx="1316736" cy="1706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84" y="3685032"/>
            <a:ext cx="5376672" cy="24749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3871" y="3429000"/>
            <a:ext cx="6175248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1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29768"/>
            <a:ext cx="9962059" cy="243265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429000"/>
            <a:ext cx="102716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46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5" y="316991"/>
            <a:ext cx="1408175" cy="1737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071" y="655319"/>
            <a:ext cx="5547360" cy="27736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0759" y="146304"/>
            <a:ext cx="5916168" cy="22890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736" y="3538728"/>
            <a:ext cx="5550408" cy="30144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0" y="2435351"/>
            <a:ext cx="5922263" cy="25359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94832" y="5044440"/>
            <a:ext cx="618744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313943"/>
            <a:ext cx="5547360" cy="32369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2864" y="4223130"/>
            <a:ext cx="580072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D5154"/>
                </a:solidFill>
                <a:latin typeface="Times New Roman"/>
                <a:cs typeface="Times New Roman"/>
              </a:rPr>
              <a:t>Arithmetic</a:t>
            </a:r>
            <a:r>
              <a:rPr sz="1600" b="1" spc="484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b="1" dirty="0">
                <a:solidFill>
                  <a:srgbClr val="4D5154"/>
                </a:solidFill>
                <a:latin typeface="Times New Roman"/>
                <a:cs typeface="Times New Roman"/>
              </a:rPr>
              <a:t>Operator</a:t>
            </a:r>
            <a:r>
              <a:rPr sz="1600" b="1" spc="450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is</a:t>
            </a:r>
            <a:r>
              <a:rPr sz="1600" spc="445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used</a:t>
            </a:r>
            <a:r>
              <a:rPr sz="1600" spc="445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to</a:t>
            </a:r>
            <a:r>
              <a:rPr sz="1600" spc="455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performing</a:t>
            </a:r>
            <a:r>
              <a:rPr sz="1600" spc="470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mathematical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operations</a:t>
            </a:r>
            <a:r>
              <a:rPr sz="1600" spc="114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such</a:t>
            </a:r>
            <a:r>
              <a:rPr sz="1600" spc="105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as</a:t>
            </a:r>
            <a:r>
              <a:rPr sz="1600" spc="100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addition,</a:t>
            </a:r>
            <a:r>
              <a:rPr sz="1600" spc="110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subtraction,</a:t>
            </a:r>
            <a:r>
              <a:rPr sz="1600" spc="105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multiplication,</a:t>
            </a:r>
            <a:r>
              <a:rPr sz="1600" spc="100" dirty="0">
                <a:solidFill>
                  <a:srgbClr val="4D5154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division,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modulus,</a:t>
            </a:r>
            <a:r>
              <a:rPr sz="1600" spc="-5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etc.,</a:t>
            </a:r>
            <a:r>
              <a:rPr sz="1600" spc="-5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on</a:t>
            </a:r>
            <a:r>
              <a:rPr sz="1600" spc="-50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the</a:t>
            </a:r>
            <a:r>
              <a:rPr sz="1600" spc="-9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given</a:t>
            </a:r>
            <a:r>
              <a:rPr sz="1600" spc="1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operands.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055" y="390143"/>
            <a:ext cx="5839967" cy="57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00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97"/>
            <a:ext cx="5964936" cy="6781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5871" y="1572767"/>
            <a:ext cx="4572000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97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6752" y="249936"/>
            <a:ext cx="6053328" cy="24505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96008" y="472897"/>
            <a:ext cx="370903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97000" algn="l"/>
                <a:tab pos="1957705" algn="l"/>
                <a:tab pos="2500630" algn="l"/>
                <a:tab pos="2973070" algn="l"/>
              </a:tabLst>
            </a:pPr>
            <a:r>
              <a:rPr sz="1600" b="1" spc="-10" dirty="0">
                <a:solidFill>
                  <a:srgbClr val="4D5154"/>
                </a:solidFill>
                <a:latin typeface="Times New Roman"/>
                <a:cs typeface="Times New Roman"/>
              </a:rPr>
              <a:t>Precedence</a:t>
            </a:r>
            <a:r>
              <a:rPr sz="1600" b="1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4D5154"/>
                </a:solidFill>
                <a:latin typeface="Times New Roman"/>
                <a:cs typeface="Times New Roman"/>
              </a:rPr>
              <a:t>in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50" dirty="0">
                <a:solidFill>
                  <a:srgbClr val="4D5154"/>
                </a:solidFill>
                <a:latin typeface="Times New Roman"/>
                <a:cs typeface="Times New Roman"/>
              </a:rPr>
              <a:t>C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50" dirty="0">
                <a:solidFill>
                  <a:srgbClr val="4D5154"/>
                </a:solidFill>
                <a:latin typeface="Times New Roman"/>
                <a:cs typeface="Times New Roman"/>
              </a:rPr>
              <a:t>-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Operator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928" y="472897"/>
            <a:ext cx="200850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solidFill>
                  <a:srgbClr val="4D5154"/>
                </a:solidFill>
                <a:latin typeface="Times New Roman"/>
                <a:cs typeface="Times New Roman"/>
              </a:rPr>
              <a:t>Operators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00455" algn="l"/>
              </a:tabLst>
            </a:pP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precedence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determines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9448" y="716737"/>
            <a:ext cx="285115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36245" algn="l"/>
                <a:tab pos="1347470" algn="l"/>
                <a:tab pos="1689100" algn="l"/>
                <a:tab pos="2313940" algn="l"/>
                <a:tab pos="2649220" algn="l"/>
              </a:tabLst>
            </a:pPr>
            <a:r>
              <a:rPr sz="1600" spc="-25" dirty="0">
                <a:solidFill>
                  <a:srgbClr val="4D5154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grouping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4D5154"/>
                </a:solidFill>
                <a:latin typeface="Times New Roman"/>
                <a:cs typeface="Times New Roman"/>
              </a:rPr>
              <a:t>of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20" dirty="0">
                <a:solidFill>
                  <a:srgbClr val="4D5154"/>
                </a:solidFill>
                <a:latin typeface="Times New Roman"/>
                <a:cs typeface="Times New Roman"/>
              </a:rPr>
              <a:t>terms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4D5154"/>
                </a:solidFill>
                <a:latin typeface="Times New Roman"/>
                <a:cs typeface="Times New Roman"/>
              </a:rPr>
              <a:t>in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	</a:t>
            </a:r>
            <a:r>
              <a:rPr sz="1600" spc="-25" dirty="0">
                <a:solidFill>
                  <a:srgbClr val="4D5154"/>
                </a:solidFill>
                <a:latin typeface="Times New Roman"/>
                <a:cs typeface="Times New Roman"/>
              </a:rPr>
              <a:t>an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928" y="961136"/>
            <a:ext cx="45059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expression</a:t>
            </a:r>
            <a:r>
              <a:rPr sz="1600" spc="-3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and</a:t>
            </a:r>
            <a:r>
              <a:rPr sz="1600" spc="-100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decides</a:t>
            </a:r>
            <a:r>
              <a:rPr sz="1600" spc="-90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how</a:t>
            </a:r>
            <a:r>
              <a:rPr sz="1600" spc="-100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an</a:t>
            </a:r>
            <a:r>
              <a:rPr sz="1600" spc="-8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expression</a:t>
            </a:r>
            <a:r>
              <a:rPr sz="1600" spc="-20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4D5154"/>
                </a:solidFill>
                <a:latin typeface="Times New Roman"/>
                <a:cs typeface="Times New Roman"/>
              </a:rPr>
              <a:t>is</a:t>
            </a:r>
            <a:r>
              <a:rPr sz="1600" spc="-45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4D5154"/>
                </a:solidFill>
                <a:latin typeface="Times New Roman"/>
                <a:cs typeface="Times New Roman"/>
              </a:rPr>
              <a:t>evaluated.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1" y="1484375"/>
            <a:ext cx="5413248" cy="48432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901695"/>
            <a:ext cx="5913120" cy="378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IN" dirty="0">
                <a:solidFill>
                  <a:srgbClr val="000000"/>
                </a:solidFill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languages </a:t>
            </a:r>
            <a:r>
              <a:rPr lang="en-IN" dirty="0">
                <a:solidFill>
                  <a:srgbClr val="000000"/>
                </a:solidFill>
              </a:rPr>
              <a:t>	</a:t>
            </a:r>
          </a:p>
        </p:txBody>
      </p:sp>
      <p:pic>
        <p:nvPicPr>
          <p:cNvPr id="3074" name="Picture 2" descr="Want to break into tech? Software devs say to learn these coding languages  - Technical.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6019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0800" y="363915"/>
            <a:ext cx="52578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Types of Programming Languages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Languages: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languages are versatile and can be used for a wide range of applications.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Known for its readability and simplicity, used in data science, web development, and AI.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 object-oriented language famous for its "write once, run anywhere" capability, often used for enterprise applications.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Builds on the C language, offering object-oriented features and high performance for system and application programming. 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Languages: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designed for creating websites and web applications.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primary language for client-side and server-side web development.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display language used to structure web content. 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Languages: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specific domains.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(Structured Query Language):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Used for managing and querying data in databases. 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Often used for statistical computing and data analysis. 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391" y="378078"/>
            <a:ext cx="5619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sz="1800" u="none" spc="-25" dirty="0">
                <a:solidFill>
                  <a:srgbClr val="273139"/>
                </a:solidFill>
              </a:rPr>
              <a:t>1.</a:t>
            </a:r>
            <a:r>
              <a:rPr sz="1800" u="none" dirty="0">
                <a:solidFill>
                  <a:srgbClr val="273139"/>
                </a:solidFill>
              </a:rPr>
              <a:t>	Addition</a:t>
            </a:r>
            <a:r>
              <a:rPr sz="1800" u="none" spc="-15" dirty="0">
                <a:solidFill>
                  <a:srgbClr val="273139"/>
                </a:solidFill>
              </a:rPr>
              <a:t> </a:t>
            </a:r>
            <a:r>
              <a:rPr sz="1800" u="none" dirty="0">
                <a:solidFill>
                  <a:srgbClr val="273139"/>
                </a:solidFill>
              </a:rPr>
              <a:t>and</a:t>
            </a:r>
            <a:r>
              <a:rPr sz="1800" u="none" spc="-15" dirty="0">
                <a:solidFill>
                  <a:srgbClr val="273139"/>
                </a:solidFill>
              </a:rPr>
              <a:t> </a:t>
            </a:r>
            <a:r>
              <a:rPr sz="1800" u="none" dirty="0">
                <a:solidFill>
                  <a:srgbClr val="273139"/>
                </a:solidFill>
              </a:rPr>
              <a:t>Assignment</a:t>
            </a:r>
            <a:r>
              <a:rPr sz="1800" u="none" spc="20" dirty="0">
                <a:solidFill>
                  <a:srgbClr val="273139"/>
                </a:solidFill>
              </a:rPr>
              <a:t> </a:t>
            </a:r>
            <a:r>
              <a:rPr sz="1800" u="none" dirty="0">
                <a:solidFill>
                  <a:srgbClr val="273139"/>
                </a:solidFill>
              </a:rPr>
              <a:t>(+=):</a:t>
            </a:r>
            <a:r>
              <a:rPr sz="1800" u="none" spc="-25" dirty="0">
                <a:solidFill>
                  <a:srgbClr val="273139"/>
                </a:solidFill>
              </a:rPr>
              <a:t>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This</a:t>
            </a:r>
            <a:r>
              <a:rPr sz="1800" b="0" u="none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operator</a:t>
            </a:r>
            <a:r>
              <a:rPr sz="1800" b="0" u="none" spc="-9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spc="-10" dirty="0">
                <a:solidFill>
                  <a:srgbClr val="273139"/>
                </a:solidFill>
                <a:latin typeface="Times New Roman"/>
                <a:cs typeface="Times New Roman"/>
              </a:rPr>
              <a:t>combines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b="0" u="none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impact</a:t>
            </a:r>
            <a:r>
              <a:rPr sz="1800" b="0" u="none" spc="1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b="0" u="none" spc="-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arithmetic addition</a:t>
            </a:r>
            <a:r>
              <a:rPr sz="1800" b="0" u="none" spc="-8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b="0" u="none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0" u="none" spc="-10" dirty="0">
                <a:solidFill>
                  <a:srgbClr val="273139"/>
                </a:solidFill>
                <a:latin typeface="Times New Roman"/>
                <a:cs typeface="Times New Roman"/>
              </a:rPr>
              <a:t>assignment.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9" y="1231391"/>
            <a:ext cx="4483608" cy="19019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7502" y="3708272"/>
            <a:ext cx="48139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2.</a:t>
            </a:r>
            <a:r>
              <a:rPr sz="1800" b="1" spc="-6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Subtraction</a:t>
            </a:r>
            <a:r>
              <a:rPr sz="1800" b="1" spc="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b="1" spc="-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Assignment</a:t>
            </a:r>
            <a:r>
              <a:rPr sz="1800" b="1" spc="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273139"/>
                </a:solidFill>
                <a:latin typeface="Times New Roman"/>
                <a:cs typeface="Times New Roman"/>
              </a:rPr>
              <a:t>(-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=):</a:t>
            </a:r>
            <a:r>
              <a:rPr sz="1800" b="1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This</a:t>
            </a:r>
            <a:r>
              <a:rPr sz="1800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operator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combines</a:t>
            </a:r>
            <a:r>
              <a:rPr sz="1800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impact</a:t>
            </a:r>
            <a:r>
              <a:rPr sz="1800" spc="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subtraction</a:t>
            </a:r>
            <a:r>
              <a:rPr sz="1800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assignment.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 can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976" y="4730496"/>
            <a:ext cx="4721352" cy="19629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6679" y="423798"/>
            <a:ext cx="523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3.</a:t>
            </a:r>
            <a:r>
              <a:rPr sz="1800" b="1" spc="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Multiplication</a:t>
            </a:r>
            <a:r>
              <a:rPr sz="1800" b="1" spc="1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and</a:t>
            </a:r>
            <a:r>
              <a:rPr sz="1800" b="1" spc="15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Assignment</a:t>
            </a:r>
            <a:r>
              <a:rPr sz="1800" b="1" spc="1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(*=):</a:t>
            </a:r>
            <a:r>
              <a:rPr sz="1800" b="1" spc="1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operator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7801" y="698119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5110" algn="l"/>
              </a:tabLst>
            </a:pPr>
            <a:r>
              <a:rPr sz="1800" spc="-10" dirty="0">
                <a:latin typeface="Times New Roman"/>
                <a:cs typeface="Times New Roman"/>
              </a:rPr>
              <a:t>multiplication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and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79" y="698119"/>
            <a:ext cx="3192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03630" algn="l"/>
                <a:tab pos="1600835" algn="l"/>
                <a:tab pos="2985135" algn="l"/>
              </a:tabLst>
            </a:pPr>
            <a:r>
              <a:rPr sz="1800" spc="-10" dirty="0">
                <a:latin typeface="Times New Roman"/>
                <a:cs typeface="Times New Roman"/>
              </a:rPr>
              <a:t>combines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functionality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of </a:t>
            </a:r>
            <a:r>
              <a:rPr sz="1800" spc="-10" dirty="0">
                <a:latin typeface="Times New Roman"/>
                <a:cs typeface="Times New Roman"/>
              </a:rPr>
              <a:t>assignment.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*=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2615" y="1600200"/>
            <a:ext cx="5044440" cy="18096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40500" y="3414141"/>
            <a:ext cx="44450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4.</a:t>
            </a:r>
            <a:r>
              <a:rPr sz="1800" b="1" spc="-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Division</a:t>
            </a:r>
            <a:r>
              <a:rPr sz="1800" b="1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and Assignment</a:t>
            </a:r>
            <a:r>
              <a:rPr sz="1800" b="1" spc="5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(/=):</a:t>
            </a:r>
            <a:r>
              <a:rPr sz="1800" b="1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This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operator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has</a:t>
            </a:r>
            <a:r>
              <a:rPr sz="1800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combined functionality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division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and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assignment.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 b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/=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2615" y="4602479"/>
            <a:ext cx="4785360" cy="19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7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947" y="224409"/>
            <a:ext cx="42906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5.</a:t>
            </a:r>
            <a:r>
              <a:rPr sz="1800" b="1" spc="38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Division</a:t>
            </a:r>
            <a:r>
              <a:rPr sz="1800" b="1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b="1" spc="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Assignment</a:t>
            </a:r>
            <a:r>
              <a:rPr sz="1800" b="1" spc="5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(/=):</a:t>
            </a:r>
            <a:r>
              <a:rPr sz="1800" b="1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It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performs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functioning</a:t>
            </a:r>
            <a:r>
              <a:rPr sz="1800" spc="-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division</a:t>
            </a:r>
            <a:r>
              <a:rPr sz="1800" spc="-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 assignment.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 b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9" y="1350263"/>
            <a:ext cx="4846320" cy="2020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624" y="3357194"/>
            <a:ext cx="40747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6.</a:t>
            </a:r>
            <a:r>
              <a:rPr sz="1800" b="1" spc="-6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Modulo</a:t>
            </a:r>
            <a:r>
              <a:rPr sz="1800" b="1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b="1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Assignment</a:t>
            </a:r>
            <a:r>
              <a:rPr sz="1800" b="1" spc="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(%=):</a:t>
            </a:r>
            <a:r>
              <a:rPr sz="1800" b="1" spc="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273139"/>
                </a:solidFill>
                <a:latin typeface="Times New Roman"/>
                <a:cs typeface="Times New Roman"/>
              </a:rPr>
              <a:t>This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operator</a:t>
            </a:r>
            <a:r>
              <a:rPr sz="1800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combines</a:t>
            </a:r>
            <a:r>
              <a:rPr sz="1800" spc="-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impact</a:t>
            </a:r>
            <a:r>
              <a:rPr sz="1800" spc="1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sz="1800" spc="-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modulo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operator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spc="-1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assignment.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%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 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%=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17720"/>
            <a:ext cx="4245864" cy="20238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11873" y="86689"/>
            <a:ext cx="463994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7.</a:t>
            </a:r>
            <a:r>
              <a:rPr sz="1800" b="1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Power</a:t>
            </a:r>
            <a:r>
              <a:rPr sz="1800" b="1" spc="-6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b="1" spc="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Assignment</a:t>
            </a:r>
            <a:r>
              <a:rPr sz="1800" b="1" spc="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73139"/>
                </a:solidFill>
                <a:latin typeface="Times New Roman"/>
                <a:cs typeface="Times New Roman"/>
              </a:rPr>
              <a:t>(**=):</a:t>
            </a:r>
            <a:r>
              <a:rPr sz="1800" b="1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This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operator</a:t>
            </a:r>
            <a:r>
              <a:rPr sz="1800" spc="-4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273139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equivalent</a:t>
            </a:r>
            <a:r>
              <a:rPr sz="1800" spc="-4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to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power</a:t>
            </a:r>
            <a:r>
              <a:rPr sz="1800" spc="-20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sz="1800" spc="-3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73139"/>
                </a:solidFill>
                <a:latin typeface="Times New Roman"/>
                <a:cs typeface="Times New Roman"/>
              </a:rPr>
              <a:t>assignment</a:t>
            </a:r>
            <a:r>
              <a:rPr sz="1800" spc="5" dirty="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273139"/>
                </a:solidFill>
                <a:latin typeface="Times New Roman"/>
                <a:cs typeface="Times New Roman"/>
              </a:rPr>
              <a:t>operator together.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a**b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written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**=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3304" y="1210055"/>
            <a:ext cx="4910328" cy="18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30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3886200"/>
            <a:ext cx="6248400" cy="16184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6608" y="1295400"/>
            <a:ext cx="6260592" cy="1716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457200"/>
            <a:ext cx="524865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09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5" y="204215"/>
            <a:ext cx="5937504" cy="25603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871216"/>
            <a:ext cx="6096000" cy="3987165"/>
            <a:chOff x="0" y="2871216"/>
            <a:chExt cx="6096000" cy="39871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95" y="2871216"/>
              <a:ext cx="5937504" cy="25999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19343"/>
              <a:ext cx="5937504" cy="143865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608064" y="9144"/>
            <a:ext cx="4974590" cy="6678295"/>
            <a:chOff x="6608064" y="9144"/>
            <a:chExt cx="4974590" cy="667829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656" y="9144"/>
              <a:ext cx="3459479" cy="24597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8064" y="2511551"/>
              <a:ext cx="4974335" cy="30388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0232" y="5593079"/>
              <a:ext cx="3706368" cy="1094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913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" y="124968"/>
            <a:ext cx="5943600" cy="13807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63624"/>
            <a:ext cx="3267455" cy="1438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88" y="3115055"/>
            <a:ext cx="4675632" cy="28681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776" y="6111240"/>
            <a:ext cx="5065776" cy="6217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8776" y="213359"/>
            <a:ext cx="5754624" cy="1167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84391" y="1456944"/>
            <a:ext cx="1962912" cy="14203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48400" y="3127248"/>
            <a:ext cx="4962144" cy="28834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75832" y="6361176"/>
            <a:ext cx="2980943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2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008" y="1536191"/>
            <a:ext cx="8973312" cy="50048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6719" y="409194"/>
            <a:ext cx="217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D5154"/>
                </a:solidFill>
                <a:latin typeface="Times New Roman"/>
                <a:cs typeface="Times New Roman"/>
              </a:rPr>
              <a:t>Operators</a:t>
            </a:r>
            <a:r>
              <a:rPr sz="1800" b="1" spc="-40" dirty="0">
                <a:solidFill>
                  <a:srgbClr val="4D5154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4D5154"/>
                </a:solidFill>
                <a:latin typeface="Times New Roman"/>
                <a:cs typeface="Times New Roman"/>
              </a:rPr>
              <a:t>Precedence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8306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4" y="88392"/>
            <a:ext cx="5431536" cy="13319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3" y="1493519"/>
            <a:ext cx="5294376" cy="2529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3664" y="576072"/>
            <a:ext cx="6348984" cy="29474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3968" y="170687"/>
            <a:ext cx="2258568" cy="3139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0" y="3657600"/>
            <a:ext cx="5715000" cy="29535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1544" y="4175759"/>
            <a:ext cx="5846445" cy="2533015"/>
            <a:chOff x="161544" y="4175759"/>
            <a:chExt cx="5846445" cy="2533015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44" y="4175759"/>
              <a:ext cx="4904232" cy="23042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8151" y="6309359"/>
              <a:ext cx="4029455" cy="399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580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"/>
            <a:ext cx="5105400" cy="655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7086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76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IN" dirty="0">
                <a:solidFill>
                  <a:srgbClr val="000000"/>
                </a:solidFill>
              </a:rPr>
              <a:t> </a:t>
            </a:r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IN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5" name="AutoShape 6" descr="System Development Life Cycle - GeeksforGeeks"/>
          <p:cNvSpPr>
            <a:spLocks noChangeAspect="1" noChangeArrowheads="1"/>
          </p:cNvSpPr>
          <p:nvPr/>
        </p:nvSpPr>
        <p:spPr bwMode="auto">
          <a:xfrm>
            <a:off x="4495800" y="2743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7 Phases of Software Development Life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6497716" cy="5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75859"/>
            <a:ext cx="6277851" cy="62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7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060" y="734568"/>
            <a:ext cx="10306940" cy="568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806" y="2000973"/>
            <a:ext cx="9852993" cy="12947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654" y="3448991"/>
            <a:ext cx="4633345" cy="153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63" y="3821676"/>
            <a:ext cx="11115675" cy="2457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19800" y="6313753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474747"/>
                </a:solidFill>
                <a:effectLst/>
                <a:latin typeface="Google Sans"/>
              </a:rPr>
              <a:t>The </a:t>
            </a:r>
            <a:r>
              <a:rPr lang="en-US" b="1" i="0" dirty="0" smtClean="0">
                <a:solidFill>
                  <a:srgbClr val="040C28"/>
                </a:solidFill>
                <a:effectLst/>
                <a:latin typeface="Google Sans"/>
              </a:rPr>
              <a:t>American National Standards Institute</a:t>
            </a:r>
            <a:r>
              <a:rPr lang="en-US" b="1" i="0" dirty="0" smtClean="0">
                <a:solidFill>
                  <a:srgbClr val="474747"/>
                </a:solidFill>
                <a:effectLst/>
                <a:latin typeface="Google Sans"/>
              </a:rPr>
              <a:t> (ANSI)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319654" y="14594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4272" y="1426459"/>
            <a:ext cx="235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Brief History of C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2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524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a Middle-Level Language 	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00200"/>
            <a:ext cx="6172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is considered as a middle-level language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it supports the feature of both low-level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high-level languages. C language program is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into assembly code, it supports pointer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(low-level), but it is machine independent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 feature of high-level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Low-level language is specific to one machine,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i.e., machine dependent. It is machine dependent,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to run. But it is not easy to understand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High-Level language is machine independent. It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easy to understand.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622394"/>
            <a:ext cx="401058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524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Is a Structured Language 	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797251"/>
            <a:ext cx="1120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structured programming language is a subset of the procedural language. Structure means to break a program program into parts or blocks so that it may be easy to understand. 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language, we break the program into parts using functions. It makes the program easier to understand and modify.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2245271"/>
            <a:ext cx="1150620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procedure is known as a function, method, routine, subroutine, etc. A procedural language specifies a series of steps for the program to solve the problem.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procedural procedural language language breaks the program program into functions, data structures, etc.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53357"/>
            <a:ext cx="502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7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</TotalTime>
  <Words>1147</Words>
  <Application>Microsoft Office PowerPoint</Application>
  <PresentationFormat>Widescreen</PresentationFormat>
  <Paragraphs>130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MT</vt:lpstr>
      <vt:lpstr>Calibri</vt:lpstr>
      <vt:lpstr>Cambria</vt:lpstr>
      <vt:lpstr>Google Sans</vt:lpstr>
      <vt:lpstr>Times New Roman</vt:lpstr>
      <vt:lpstr>Office Theme</vt:lpstr>
      <vt:lpstr>Module 1  Programming in C (1BEIT105/205)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Addition and Assignment (+=): This operator combines the impact of arithmetic addition and assignment.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  Principles of Programming (BPOPS103/203)</dc:title>
  <dc:creator>Admin</dc:creator>
  <cp:lastModifiedBy>Admin</cp:lastModifiedBy>
  <cp:revision>66</cp:revision>
  <dcterms:created xsi:type="dcterms:W3CDTF">2024-12-02T06:28:07Z</dcterms:created>
  <dcterms:modified xsi:type="dcterms:W3CDTF">2025-09-11T07:45:21Z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2024-12-02T00:00:00Z</vt:filetime>
  </property>
</Properties>
</file>